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3"/>
  </p:notesMasterIdLst>
  <p:sldIdLst>
    <p:sldId id="257" r:id="rId2"/>
    <p:sldId id="258" r:id="rId3"/>
    <p:sldId id="260" r:id="rId4"/>
    <p:sldId id="261" r:id="rId5"/>
    <p:sldId id="262" r:id="rId6"/>
    <p:sldId id="265" r:id="rId7"/>
    <p:sldId id="263" r:id="rId8"/>
    <p:sldId id="264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6" autoAdjust="0"/>
    <p:restoredTop sz="94660"/>
  </p:normalViewPr>
  <p:slideViewPr>
    <p:cSldViewPr snapToGrid="0">
      <p:cViewPr>
        <p:scale>
          <a:sx n="100" d="100"/>
          <a:sy n="100" d="100"/>
        </p:scale>
        <p:origin x="72" y="-1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C3DFF-2BB2-4053-A526-2490B792D5B3}" type="datetimeFigureOut">
              <a:rPr lang="en-US" smtClean="0"/>
              <a:t>5/6/2026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64B00-7718-497F-B6D6-488DEA9AF9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86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7C99-9DA4-2190-F281-D7424031A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923A0B-8E8B-5218-37E7-6B2AB2D06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A9B06-C4A0-A9D0-C982-B31552037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E9825-C160-347B-8C93-84E97A71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06EAC-4EC0-F750-6BC1-42D10434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870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AAF06-04D3-D321-5354-7DE99779A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DA5001-C7E2-591B-FA88-E7352AD9C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949CD-D8A7-CCDB-B00A-D018145DF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A90EB-80FC-12DB-5D9D-79FEE4DC3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AAAF-CDD6-A3AF-94C2-05464EA2C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016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4861DA-534B-C3BB-478B-4DEFE7AB0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51B8A6-A62A-D8CF-03F1-CAFF8B10D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D4714-3680-89BB-8585-2A6D7172F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B3F73-79D1-F9EE-F2BD-B0686E665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FCCC9-B4D3-012B-261B-902FCF24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463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18CC4-6400-853E-2712-BE131DECC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7947E-5317-4D15-62A2-FB8B6B827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7AF0C-166C-13D3-7A02-39766EF1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67959-CCB0-4417-1233-ABC7A4F30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3939D-CB65-9FC5-1D31-A5FFE197C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561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04624-0A9A-DE58-6679-0A550E6F1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F4258-D289-0FD6-64C4-6BAC2C461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9B524-8FD7-2BC9-160C-86877BDDB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1675C-93C7-5120-0824-03D2B709A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3B65A-760A-EB46-BA32-1FACD6D6B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13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24CC3-F216-7508-54A3-C5ACCB51E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F8413-6872-FA40-04CC-DBC166964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DF574-1EE7-D06E-4F94-BCCBA3BA5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77B23-4394-84C7-741B-46723ADF1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5/6/2026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3CECF-594F-E0FF-D3BA-2F6D44E0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71DCC2-952E-710E-83A3-120F83BF0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769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5959A-1E60-88E3-12A6-E747F3AFE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3AC01-9DCF-BBB3-B089-27EB03698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F32DD9-FC55-1A10-7C03-A0CDC6983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B6F509-3153-28CA-1082-A5D223CE59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3F6C0F-46FC-70E2-09B4-4153BE137E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7C965E-096C-366A-466E-9F73248CE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5/6/2026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7EE2D0-FBBA-AEA4-5EBF-DBEAFD92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B73D0-4AC2-7B5E-454E-2AA133760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339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A07EA-B6E2-A900-E569-F9AB7598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1D3FB4-85A4-BC59-7B1C-1BF1B5372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5/6/2026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1DB1A4-CA63-70FA-68F4-A93A17068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2765C1-4F23-3E24-4A17-F898E50C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898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DB13B-7688-9805-F507-16226BCBF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5/6/2026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0AC75-7586-E065-B74E-23D8A9EFF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12A63-4BE8-39E3-4CD1-985DACD7F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858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9C4BE-8DDC-1275-15E8-53F6F649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6C3D3-2F3E-074C-B3FE-940E08A0C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ECDC4C-9777-2EE7-FDAB-85AEEDD80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4FE253-0208-0C22-0FEB-D8EB77ECA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5/6/2026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E4F0C5-3E8D-97F9-675A-1B0A95256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B8DDF-B563-10EF-26FF-6BE4A4AB9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526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B94B5-74A6-AA70-5057-1B1D04E96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1EB151-CBE9-67F0-6130-B13410F7BE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696A1-0A82-7521-2D2B-4984ADE50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35186-2F9E-078E-A122-BA42F044F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5/6/2026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A6DD4-64A8-6261-D5E1-485F9CA2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81408-CD0E-68ED-060A-5EFD91687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801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80195E-FB59-672E-5BAF-9A232FD51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7BBB7-754A-9617-4F0F-D13CE593E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B265C-1285-27D1-6301-57675008FF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5/6/2026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DA91B-C8F3-35E0-9C9F-67944859F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F70E4-1957-E67E-1A4E-05B0FD57E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24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doerry.org/norbert/MarineElectricalPowerSystems/index.ht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2C01C-FF08-0435-57C1-318B51A8A5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452" y="2272275"/>
            <a:ext cx="9841230" cy="2387600"/>
          </a:xfrm>
        </p:spPr>
        <p:txBody>
          <a:bodyPr anchor="ctr">
            <a:no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Cable, Bus Duct, and Bus Pipe Capacity Sizing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Electric Power Load Analysis (EPLA)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Revision of 6 May 2026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1640AB-A565-F727-2337-204016324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10886"/>
            <a:ext cx="8654716" cy="1655762"/>
          </a:xfrm>
        </p:spPr>
        <p:txBody>
          <a:bodyPr/>
          <a:lstStyle/>
          <a:p>
            <a:r>
              <a:rPr lang="en-US" dirty="0"/>
              <a:t>Dr. Norbert Doerry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345E6F-B6B9-9C80-7F87-1F2167CEDE5C}"/>
              </a:ext>
            </a:extLst>
          </p:cNvPr>
          <p:cNvSpPr txBox="1"/>
          <p:nvPr/>
        </p:nvSpPr>
        <p:spPr>
          <a:xfrm>
            <a:off x="2706189" y="5505142"/>
            <a:ext cx="90111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http://doerry.org/norbert/MarineElectricalPowerSystems/index.htm</a:t>
            </a:r>
            <a:endParaRPr lang="en-US" dirty="0"/>
          </a:p>
          <a:p>
            <a:r>
              <a:rPr lang="en-US" dirty="0"/>
              <a:t>© 2026 by Norbert Doerry</a:t>
            </a:r>
            <a:br>
              <a:rPr lang="en-US" dirty="0"/>
            </a:br>
            <a:r>
              <a:rPr lang="en-US" dirty="0"/>
              <a:t>This work is licensed via: CC BY 4.0   (https://creativecommons.org/)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913044E-C0F4-BA34-07EE-457D30058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7359" y="5589416"/>
            <a:ext cx="766933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4A2807-77D8-8DCF-8A1B-1B05995E5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43" y="5589416"/>
            <a:ext cx="766933" cy="7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97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15134-E651-8B59-43BA-F003863A5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Voltage drop calculations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65B5E-C305-22E7-E842-66590E2E2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Long cables may employ a larger (higher ampacity) conductor size to help ensure the voltage at the load remains within voltage interface standards</a:t>
            </a:r>
          </a:p>
          <a:p>
            <a:r>
              <a:rPr lang="en-US" dirty="0"/>
              <a:t>Process for conducting voltage drop calculations described in:</a:t>
            </a:r>
          </a:p>
          <a:p>
            <a:pPr lvl="1"/>
            <a:r>
              <a:rPr lang="en-US" dirty="0"/>
              <a:t>Doerry, Norbert, "Voltage Drop Calculations on Shipboard Power Systems", presented at 16th International Symposium on Practical Design of Ships and Other Floating Structures PRADS 2025, Ann Arbor, MI, USA, October 19th - 23rd 2025.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AD975-5ED3-4ED1-133E-3DD0DE2B4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FCF78-D6BC-4E30-723A-287C757CB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B158F-E4C9-286F-5668-5CFEBD75A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326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0DE36-7901-A672-9CDD-5A78FD141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 Pipe and Bus Duct vs Cable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77D79-E446-37C2-4527-C295C7977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16826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Maximum conductor size on cable usually limited by bend radius</a:t>
            </a:r>
          </a:p>
          <a:p>
            <a:pPr lvl="1"/>
            <a:r>
              <a:rPr lang="en-US" dirty="0"/>
              <a:t>Too large of a bend radius is impractical for shipboard arrangements.</a:t>
            </a:r>
          </a:p>
          <a:p>
            <a:pPr lvl="1"/>
            <a:r>
              <a:rPr lang="en-US" dirty="0"/>
              <a:t>Bend radius is typically on the order of 8 times the cable diameter</a:t>
            </a:r>
          </a:p>
          <a:p>
            <a:pPr lvl="1"/>
            <a:r>
              <a:rPr lang="en-US" dirty="0"/>
              <a:t>Most shipboard cables are less than 2.5 inches in diameter</a:t>
            </a:r>
          </a:p>
          <a:p>
            <a:r>
              <a:rPr lang="en-US" dirty="0"/>
              <a:t>Bus pipe and bus duct use special fittings that enable a very small bend radius</a:t>
            </a:r>
          </a:p>
          <a:p>
            <a:pPr lvl="1"/>
            <a:r>
              <a:rPr lang="en-US" dirty="0"/>
              <a:t>Enables much higher ampacity </a:t>
            </a:r>
          </a:p>
          <a:p>
            <a:pPr lvl="1"/>
            <a:r>
              <a:rPr lang="en-US" dirty="0"/>
              <a:t>May eliminate need to externally parallel cables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F07C8-F45E-1C98-66EB-309E00F9C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17083-FF1E-1193-B3AE-F577749CC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27C6D-0E81-C395-843D-CAB3993A4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FD2541-1953-C17A-4F82-78BD3A3C2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2675" y="1143275"/>
            <a:ext cx="1828959" cy="18167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20A46B-0894-5AA2-751A-F26E716C6743}"/>
              </a:ext>
            </a:extLst>
          </p:cNvPr>
          <p:cNvSpPr txBox="1"/>
          <p:nvPr/>
        </p:nvSpPr>
        <p:spPr>
          <a:xfrm>
            <a:off x="7910457" y="3008622"/>
            <a:ext cx="37289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Insulated bus pipe cross section (Photo by Norbert Doerry)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358620-99E0-DA9D-7285-CCF005E97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457" y="3402824"/>
            <a:ext cx="3663951" cy="27479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EA15C4-D0E6-4D37-0C17-336F88FF28FA}"/>
              </a:ext>
            </a:extLst>
          </p:cNvPr>
          <p:cNvSpPr txBox="1"/>
          <p:nvPr/>
        </p:nvSpPr>
        <p:spPr>
          <a:xfrm>
            <a:off x="8017859" y="6223603"/>
            <a:ext cx="36215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Cable on USS Alabama (BB-60) (Photo by Norbert Doerry)</a:t>
            </a:r>
          </a:p>
        </p:txBody>
      </p:sp>
    </p:spTree>
    <p:extLst>
      <p:ext uri="{BB962C8B-B14F-4D97-AF65-F5344CB8AC3E}">
        <p14:creationId xmlns:p14="http://schemas.microsoft.com/office/powerpoint/2010/main" val="849355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4E37A-1703-6FB9-2575-109AAB2D8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Questions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9DB4A07-2102-4C2B-A526-8C77D69B25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8312861"/>
              </p:ext>
            </p:extLst>
          </p:nvPr>
        </p:nvGraphicFramePr>
        <p:xfrm>
          <a:off x="1086678" y="1690688"/>
          <a:ext cx="10267122" cy="3505200"/>
        </p:xfrm>
        <a:graphic>
          <a:graphicData uri="http://schemas.openxmlformats.org/drawingml/2006/table">
            <a:tbl>
              <a:tblPr/>
              <a:tblGrid>
                <a:gridCol w="7478142">
                  <a:extLst>
                    <a:ext uri="{9D8B030D-6E8A-4147-A177-3AD203B41FA5}">
                      <a16:colId xmlns:a16="http://schemas.microsoft.com/office/drawing/2014/main" val="136993684"/>
                    </a:ext>
                  </a:extLst>
                </a:gridCol>
                <a:gridCol w="2788980">
                  <a:extLst>
                    <a:ext uri="{9D8B030D-6E8A-4147-A177-3AD203B41FA5}">
                      <a16:colId xmlns:a16="http://schemas.microsoft.com/office/drawing/2014/main" val="35242959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determines the required ampacity of cable, but duct, and bus pipe?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/>
                        <a:t>Understand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13928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are the factors that determine the ampacity of cables, bus duct, and bus pipe?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Understand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42912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are the impacts of non-fundamental frequency currents, installation details and ambient temperature on ampacity of cables, bus duct, and bus pipe?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Understand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7165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How do bus pipe and bus duct installations differ from cable?</a:t>
                      </a:r>
                      <a:endParaRPr lang="en-US" sz="2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/>
                        <a:t>Understand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7787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/>
                        <a:t>How can voltage drop calculations impact the size of cable, bus duct, and bus pipe?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/>
                        <a:t>Understand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454694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2BF393-A538-5620-3A16-5A6CAA075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7911A-2B07-5A3B-E5D2-AB7AF0E4D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2EC987-552B-0FFD-E1AD-4D23888FA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5/6/2026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07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B8A85-58ED-ADAA-46A5-73F52FC1D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49ABA-02F6-D704-07B8-F0DB3D247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0991"/>
            <a:ext cx="6808304" cy="47059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Cables, bus duct, and bus pipe current rating (ampacity) is based on:</a:t>
            </a:r>
          </a:p>
          <a:p>
            <a:pPr lvl="1"/>
            <a:r>
              <a:rPr lang="en-US" dirty="0"/>
              <a:t>Limiting the temperature of the interface between the conductor and insulation to a value that enables insulation to achieve the stated design life.</a:t>
            </a:r>
          </a:p>
          <a:p>
            <a:pPr lvl="1"/>
            <a:r>
              <a:rPr lang="en-US" dirty="0"/>
              <a:t>Limiting the temperature of the outer surface to a value that is safe to touch.</a:t>
            </a:r>
          </a:p>
          <a:p>
            <a:r>
              <a:rPr lang="en-US" dirty="0"/>
              <a:t>Voltage drop calculations may also impact cable selection</a:t>
            </a:r>
          </a:p>
          <a:p>
            <a:pPr lvl="1"/>
            <a:r>
              <a:rPr lang="en-US" dirty="0"/>
              <a:t>Long cables may result in voltage at load interface being outside of power quality requirements.</a:t>
            </a:r>
          </a:p>
          <a:p>
            <a:pPr lvl="1"/>
            <a:r>
              <a:rPr lang="en-US" dirty="0"/>
              <a:t>Typically mitigated by using a larger (greater ampacity) cable with lower impedance.</a:t>
            </a:r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C888E-D915-AD7A-9EF4-256AEB958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E8389-175B-F924-3E0F-E5FD84DF9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7CA0E-564F-A1BA-4698-206F04330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CD0A65-463D-E537-B0C7-15FDD1229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785" y="392801"/>
            <a:ext cx="4398829" cy="29545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246643-F665-08B2-2E7E-785631E3D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719" y="4098562"/>
            <a:ext cx="1828959" cy="18167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256A10-B3CA-209E-3C27-82E46FA4A223}"/>
              </a:ext>
            </a:extLst>
          </p:cNvPr>
          <p:cNvSpPr txBox="1"/>
          <p:nvPr/>
        </p:nvSpPr>
        <p:spPr>
          <a:xfrm>
            <a:off x="8303741" y="3429000"/>
            <a:ext cx="34724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Cables on Emerald Princess (Photo by Norbert Doerry)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FF9E09-FEDB-729A-04B2-431878539CA6}"/>
              </a:ext>
            </a:extLst>
          </p:cNvPr>
          <p:cNvSpPr txBox="1"/>
          <p:nvPr/>
        </p:nvSpPr>
        <p:spPr>
          <a:xfrm>
            <a:off x="8175501" y="5963909"/>
            <a:ext cx="37289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Insulated bus pipe cross section (Photo by Norbert Doerry)</a:t>
            </a:r>
          </a:p>
        </p:txBody>
      </p:sp>
    </p:spTree>
    <p:extLst>
      <p:ext uri="{BB962C8B-B14F-4D97-AF65-F5344CB8AC3E}">
        <p14:creationId xmlns:p14="http://schemas.microsoft.com/office/powerpoint/2010/main" val="1155893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1BD2B-1504-809F-58D0-D8906CEEB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analysis – Required ampacity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BC16A-1070-7953-3881-217AAE8CF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Traditional load analysis </a:t>
            </a:r>
          </a:p>
          <a:p>
            <a:pPr lvl="1"/>
            <a:r>
              <a:rPr lang="en-US" dirty="0"/>
              <a:t>Assumes many loads where variation of the total load around the mean is small. </a:t>
            </a:r>
          </a:p>
          <a:p>
            <a:pPr lvl="1"/>
            <a:r>
              <a:rPr lang="en-US" dirty="0"/>
              <a:t>Usually applicable at the total ship level </a:t>
            </a:r>
          </a:p>
          <a:p>
            <a:pPr lvl="1"/>
            <a:r>
              <a:rPr lang="en-US" dirty="0"/>
              <a:t>Cables, bus duct, and bus pipe usually only serve a subset of the total load </a:t>
            </a:r>
          </a:p>
          <a:p>
            <a:pPr lvl="2"/>
            <a:r>
              <a:rPr lang="en-US" dirty="0"/>
              <a:t>The variation of the total load around the mean is relatively larger </a:t>
            </a:r>
          </a:p>
          <a:p>
            <a:pPr lvl="2"/>
            <a:r>
              <a:rPr lang="en-US" dirty="0"/>
              <a:t>Extended periods of time in an overload may result in insulation damage within the transformer</a:t>
            </a:r>
          </a:p>
          <a:p>
            <a:r>
              <a:rPr lang="en-US" dirty="0"/>
              <a:t>Zonal load factor method (DPC 310-1) </a:t>
            </a:r>
          </a:p>
          <a:p>
            <a:pPr lvl="1"/>
            <a:r>
              <a:rPr lang="en-US" dirty="0"/>
              <a:t>Zonal load factors account for variability in the total load due to having non- constant power loads </a:t>
            </a:r>
          </a:p>
          <a:p>
            <a:pPr lvl="1"/>
            <a:r>
              <a:rPr lang="en-US" dirty="0"/>
              <a:t>Almost always results in a larger operating load as compared to the traditional load analysis </a:t>
            </a:r>
          </a:p>
          <a:p>
            <a:pPr lvl="1"/>
            <a:r>
              <a:rPr lang="en-US" dirty="0"/>
              <a:t>Reduces risk of overloading cables, bus duct, and bus pipe.</a:t>
            </a:r>
          </a:p>
          <a:p>
            <a:r>
              <a:rPr lang="en-US" dirty="0"/>
              <a:t>Suse load flow or limiting load flow analysis to determine the worst case for bus-ties</a:t>
            </a:r>
          </a:p>
          <a:p>
            <a:pPr lvl="1"/>
            <a:r>
              <a:rPr lang="en-US" dirty="0"/>
              <a:t>Doerry, Norbert, "Shipboard power system limiting load flow and load flow analysis", IEEE ESTS 2025, Alexandria VA, August 5-8, 2025.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73094-A62B-2A1B-A223-500780E41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DD310-502C-4181-4859-762CD99E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D9E29-475A-3EE0-410E-F1B69BB94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114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6805F-F8EC-6E60-6D95-951D3604E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Margin and service life allowance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85428-0275-9B23-A346-4C7F99633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600" dirty="0"/>
              <a:t>Margin accounts for uncertainty in the operating load estimate during design and construction </a:t>
            </a:r>
          </a:p>
          <a:p>
            <a:pPr lvl="1"/>
            <a:r>
              <a:rPr lang="en-US" sz="3200" dirty="0"/>
              <a:t>IEEE Std 45.1 recommendation </a:t>
            </a:r>
          </a:p>
          <a:p>
            <a:pPr lvl="2"/>
            <a:r>
              <a:rPr lang="en-US" sz="2800" dirty="0"/>
              <a:t>Detail Design Margin: 5% for existing follow-on designs to 20% for new first-time designs </a:t>
            </a:r>
          </a:p>
          <a:p>
            <a:pPr lvl="2"/>
            <a:r>
              <a:rPr lang="en-US" sz="2800" dirty="0"/>
              <a:t>Construction Margin: 5% for existing follow-on designs to 20% for new first-time designs </a:t>
            </a:r>
          </a:p>
          <a:p>
            <a:r>
              <a:rPr lang="en-US" sz="3600" dirty="0"/>
              <a:t>Service life allowance (SLA) accounts for growth in load while the ship is in-service </a:t>
            </a:r>
          </a:p>
          <a:p>
            <a:pPr lvl="1"/>
            <a:r>
              <a:rPr lang="en-US" sz="3200" dirty="0"/>
              <a:t>IEEE Std 45.1 recommendation </a:t>
            </a:r>
          </a:p>
          <a:p>
            <a:pPr lvl="2"/>
            <a:r>
              <a:rPr lang="en-US" sz="2600" dirty="0"/>
              <a:t>20% (1% per year for 20 years)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FCE31-AABF-CD19-4EE2-02825936F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44FDE-C6EA-2066-34FA-13868E659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87ECE-84CD-46CB-2474-72B264326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390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8CABF-887A-E67F-4A0F-51558C9AD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Rated Ampacity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42896-07A3-1DA2-1059-053AFB685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28861" cy="4351338"/>
          </a:xfrm>
        </p:spPr>
        <p:txBody>
          <a:bodyPr/>
          <a:lstStyle/>
          <a:p>
            <a:r>
              <a:rPr lang="en-US" dirty="0"/>
              <a:t>Generally provided by manufacturer data sheets</a:t>
            </a:r>
          </a:p>
          <a:p>
            <a:r>
              <a:rPr lang="en-US" dirty="0"/>
              <a:t>Naval cable data provided in MIL-HDBK-299</a:t>
            </a:r>
          </a:p>
          <a:p>
            <a:r>
              <a:rPr lang="en-US" dirty="0"/>
              <a:t>Rated ampacity is based on</a:t>
            </a:r>
          </a:p>
          <a:p>
            <a:pPr lvl="1"/>
            <a:r>
              <a:rPr lang="en-US" dirty="0"/>
              <a:t>Ambient air temperature</a:t>
            </a:r>
          </a:p>
          <a:p>
            <a:pPr lvl="1"/>
            <a:r>
              <a:rPr lang="en-US" dirty="0"/>
              <a:t>Installation method (cable packing)</a:t>
            </a:r>
          </a:p>
          <a:p>
            <a:pPr lvl="1"/>
            <a:r>
              <a:rPr lang="en-US" dirty="0"/>
              <a:t>Presence of non-fundamental frequency current components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02CCD-7239-6008-2995-34AC4CE3B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7771C-0CBC-6FCC-9251-2D296F516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F3F6D-12D0-A80B-87D6-3BD8F1647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895207-BA68-E5D1-41CC-A08C1D3B8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997" y="1285880"/>
            <a:ext cx="4345366" cy="47633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01B5AC-F698-0CBB-FDC1-E570892A2759}"/>
              </a:ext>
            </a:extLst>
          </p:cNvPr>
          <p:cNvSpPr txBox="1"/>
          <p:nvPr/>
        </p:nvSpPr>
        <p:spPr>
          <a:xfrm>
            <a:off x="7299758" y="655561"/>
            <a:ext cx="410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/>
              <a:t>LSTSGU Cable Ampacity</a:t>
            </a:r>
          </a:p>
          <a:p>
            <a:pPr algn="ctr"/>
            <a:r>
              <a:rPr lang="en-US" b="1" i="1" dirty="0"/>
              <a:t>(bold-red-italic values are estimated) </a:t>
            </a:r>
            <a:endParaRPr lang="en-US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DD99EF-B1D6-47C2-4D16-468C39399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776" y="6049574"/>
            <a:ext cx="3765807" cy="36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79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F4AD6-E1D1-A4A5-5304-9BFDFED2E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Harmonic and common mode currents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08646-0BC1-A926-BCE9-0734D060B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Harmonic and common mode currents create heat within the cable, bus duct, or bus pipe</a:t>
            </a:r>
          </a:p>
          <a:p>
            <a:pPr lvl="1"/>
            <a:r>
              <a:rPr lang="en-US" dirty="0"/>
              <a:t>Currents do not contribute to useful work</a:t>
            </a:r>
          </a:p>
          <a:p>
            <a:pPr lvl="1"/>
            <a:r>
              <a:rPr lang="en-US" dirty="0"/>
              <a:t>High Frequency current components concentrated on the outer edges of the conductor (skin effect) and experience a higher resistance that can increase heating,</a:t>
            </a:r>
          </a:p>
          <a:p>
            <a:r>
              <a:rPr lang="en-US" dirty="0"/>
              <a:t>Manufacturer datasheets should be consulted to determine impact of non-fundamental frequency currents on the published rated ampacity of the cable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1F956-F9B3-F2E9-8D9A-AEFE18F8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FA125-5CE0-1E2C-8090-D27BEF59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F26C1-4AC7-A580-0C1A-67C474036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347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14678-DED7-4799-1AB3-940B37407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Ambient temperature adjustments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55107-AC79-4E5D-6843-F3641D368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8774" cy="4351338"/>
          </a:xfrm>
        </p:spPr>
        <p:txBody>
          <a:bodyPr>
            <a:normAutofit/>
          </a:bodyPr>
          <a:lstStyle/>
          <a:p>
            <a:r>
              <a:rPr lang="en-US" dirty="0"/>
              <a:t>IEEE Std 45.8 provides tables for adjusting the ampacity of a cable based on ambient temperature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15585-25B8-D677-4ECC-CE130D02D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B7A1D-7FEE-FB09-2EB5-0797EA9B4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9328F-A126-0F96-28EC-19BD603D9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3E2CEE-530C-7B60-DA92-C3499C5AA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873" y="1600995"/>
            <a:ext cx="3555713" cy="46656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4369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45DD1-35BF-8B97-CD65-1AC1363D2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method adjustments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952B5-DBE3-A9CB-EA71-B63EF491B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66253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Manufacturer’s datasheets should specify the assumed installation method for the rated ampacity.</a:t>
            </a:r>
          </a:p>
          <a:p>
            <a:r>
              <a:rPr lang="en-US" dirty="0"/>
              <a:t>IEEE Std. 45.8 describes process for adjusting the ampacity of a cable based on the installation method.</a:t>
            </a:r>
          </a:p>
          <a:p>
            <a:r>
              <a:rPr lang="en-US" dirty="0"/>
              <a:t>Suggests following relative multipliers to the rated ampacity:</a:t>
            </a:r>
          </a:p>
          <a:p>
            <a:pPr lvl="1"/>
            <a:r>
              <a:rPr lang="en-US" dirty="0"/>
              <a:t>1.0	Single banked, at least one cable diameter between adjacent cables</a:t>
            </a:r>
          </a:p>
          <a:p>
            <a:pPr lvl="1"/>
            <a:r>
              <a:rPr lang="en-US" dirty="0"/>
              <a:t>0.85	Single banked, less than one cable diameter between adjacent cables</a:t>
            </a:r>
          </a:p>
          <a:p>
            <a:pPr lvl="1"/>
            <a:r>
              <a:rPr lang="en-US" dirty="0"/>
              <a:t>0.68	Double banked, two layers of cables on the same cable tray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6C97D-9CBD-32CC-7E40-F0689BD8D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24A78-65BE-F2E5-F5DF-8320CD8E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E648D-6B32-59B0-F5A2-67C1D9468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32B31C-2266-A176-AFBF-CD0F964C7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425" y="2330553"/>
            <a:ext cx="4514575" cy="33859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249401-6928-91CB-75FC-5F8DD5B0A75B}"/>
              </a:ext>
            </a:extLst>
          </p:cNvPr>
          <p:cNvSpPr txBox="1"/>
          <p:nvPr/>
        </p:nvSpPr>
        <p:spPr>
          <a:xfrm>
            <a:off x="8905115" y="1961221"/>
            <a:ext cx="2448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Cable on NS Savannah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B1D846-65FF-18A1-AE8E-E9DF9EF55463}"/>
              </a:ext>
            </a:extLst>
          </p:cNvPr>
          <p:cNvSpPr txBox="1"/>
          <p:nvPr/>
        </p:nvSpPr>
        <p:spPr>
          <a:xfrm>
            <a:off x="10528893" y="5716484"/>
            <a:ext cx="16498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Photo by Norbert Doerry</a:t>
            </a:r>
          </a:p>
        </p:txBody>
      </p:sp>
    </p:spTree>
    <p:extLst>
      <p:ext uri="{BB962C8B-B14F-4D97-AF65-F5344CB8AC3E}">
        <p14:creationId xmlns:p14="http://schemas.microsoft.com/office/powerpoint/2010/main" val="331818325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10188</TotalTime>
  <Words>1106</Words>
  <Application>Microsoft Office PowerPoint</Application>
  <PresentationFormat>Widescreen</PresentationFormat>
  <Paragraphs>114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1_Office Theme</vt:lpstr>
      <vt:lpstr>Cable, Bus Duct, and Bus Pipe Capacity Sizing Electric Power Load Analysis (EPLA)  Revision of 6 May 2026</vt:lpstr>
      <vt:lpstr>Essential Questions</vt:lpstr>
      <vt:lpstr>Introduction</vt:lpstr>
      <vt:lpstr>Load analysis – Required ampacity</vt:lpstr>
      <vt:lpstr>Margin and service life allowance</vt:lpstr>
      <vt:lpstr>Rated Ampacity</vt:lpstr>
      <vt:lpstr>Harmonic and common mode currents</vt:lpstr>
      <vt:lpstr>Ambient temperature adjustments</vt:lpstr>
      <vt:lpstr>Installation method adjustments</vt:lpstr>
      <vt:lpstr>Voltage drop calculations</vt:lpstr>
      <vt:lpstr>Bus Pipe and Bus Duct vs Cable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Cable, Bus Duct, and Bus Pipe Capacity Sizing</dc:title>
  <dc:creator>Norbert Doerry</dc:creator>
  <cp:lastModifiedBy>Norbert Doerry</cp:lastModifiedBy>
  <cp:revision>170</cp:revision>
  <dcterms:created xsi:type="dcterms:W3CDTF">2025-04-03T12:58:23Z</dcterms:created>
  <dcterms:modified xsi:type="dcterms:W3CDTF">2026-05-06T12:16:04Z</dcterms:modified>
</cp:coreProperties>
</file>